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8" r:id="rId4"/>
  </p:sldIdLst>
  <p:sldSz cx="12192000" cy="6858000"/>
  <p:notesSz cx="6797675" cy="992822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63887-170A-49E6-9BC8-BCCC084AC02D}" type="datetimeFigureOut">
              <a:rPr lang="fr-FR" smtClean="0"/>
              <a:t>25/06/2026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FD5E-B393-425C-AC1A-E27DB5AE1DC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2802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63887-170A-49E6-9BC8-BCCC084AC02D}" type="datetimeFigureOut">
              <a:rPr lang="fr-FR" smtClean="0"/>
              <a:t>25/06/2026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FD5E-B393-425C-AC1A-E27DB5AE1DC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9938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63887-170A-49E6-9BC8-BCCC084AC02D}" type="datetimeFigureOut">
              <a:rPr lang="fr-FR" smtClean="0"/>
              <a:t>25/06/2026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FD5E-B393-425C-AC1A-E27DB5AE1DC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5508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63887-170A-49E6-9BC8-BCCC084AC02D}" type="datetimeFigureOut">
              <a:rPr lang="fr-FR" smtClean="0"/>
              <a:t>25/06/2026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FD5E-B393-425C-AC1A-E27DB5AE1DC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2840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63887-170A-49E6-9BC8-BCCC084AC02D}" type="datetimeFigureOut">
              <a:rPr lang="fr-FR" smtClean="0"/>
              <a:t>25/06/2026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FD5E-B393-425C-AC1A-E27DB5AE1DC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6859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63887-170A-49E6-9BC8-BCCC084AC02D}" type="datetimeFigureOut">
              <a:rPr lang="fr-FR" smtClean="0"/>
              <a:t>25/06/2026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FD5E-B393-425C-AC1A-E27DB5AE1DC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6916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63887-170A-49E6-9BC8-BCCC084AC02D}" type="datetimeFigureOut">
              <a:rPr lang="fr-FR" smtClean="0"/>
              <a:t>25/06/2026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FD5E-B393-425C-AC1A-E27DB5AE1DC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1489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63887-170A-49E6-9BC8-BCCC084AC02D}" type="datetimeFigureOut">
              <a:rPr lang="fr-FR" smtClean="0"/>
              <a:t>25/06/2026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FD5E-B393-425C-AC1A-E27DB5AE1DC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5849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63887-170A-49E6-9BC8-BCCC084AC02D}" type="datetimeFigureOut">
              <a:rPr lang="fr-FR" smtClean="0"/>
              <a:t>25/06/2026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FD5E-B393-425C-AC1A-E27DB5AE1DC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329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63887-170A-49E6-9BC8-BCCC084AC02D}" type="datetimeFigureOut">
              <a:rPr lang="fr-FR" smtClean="0"/>
              <a:t>25/06/2026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FD5E-B393-425C-AC1A-E27DB5AE1DC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021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63887-170A-49E6-9BC8-BCCC084AC02D}" type="datetimeFigureOut">
              <a:rPr lang="fr-FR" smtClean="0"/>
              <a:t>25/06/2026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CFD5E-B393-425C-AC1A-E27DB5AE1DC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580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563887-170A-49E6-9BC8-BCCC084AC02D}" type="datetimeFigureOut">
              <a:rPr lang="fr-FR" smtClean="0"/>
              <a:t>25/06/2026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2CFD5E-B393-425C-AC1A-E27DB5AE1DC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8679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22300" y="400566"/>
            <a:ext cx="562067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2372009" y="1269482"/>
            <a:ext cx="7197504" cy="17272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84367" y="1620783"/>
            <a:ext cx="9144000" cy="1655762"/>
          </a:xfrm>
        </p:spPr>
        <p:txBody>
          <a:bodyPr>
            <a:normAutofit/>
          </a:bodyPr>
          <a:lstStyle/>
          <a:p>
            <a:r>
              <a:rPr lang="fr-FR" sz="3000" dirty="0">
                <a:solidFill>
                  <a:schemeClr val="bg1"/>
                </a:solidFill>
              </a:rPr>
              <a:t>FORMATION POST PERMIS</a:t>
            </a:r>
          </a:p>
          <a:p>
            <a:r>
              <a:rPr lang="fr-FR" sz="3000" dirty="0">
                <a:solidFill>
                  <a:schemeClr val="bg1"/>
                </a:solidFill>
              </a:rPr>
              <a:t>Réduction de la période probatoire</a:t>
            </a:r>
          </a:p>
        </p:txBody>
      </p:sp>
      <p:sp>
        <p:nvSpPr>
          <p:cNvPr id="4" name="Rectangle 3"/>
          <p:cNvSpPr/>
          <p:nvPr/>
        </p:nvSpPr>
        <p:spPr>
          <a:xfrm>
            <a:off x="1457015" y="3563883"/>
            <a:ext cx="10113313" cy="24776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2400" dirty="0"/>
          </a:p>
          <a:p>
            <a:pPr algn="just"/>
            <a:r>
              <a:rPr lang="fr-FR" sz="2400" b="0" i="0" dirty="0">
                <a:solidFill>
                  <a:srgbClr val="3E3D40"/>
                </a:solidFill>
                <a:effectLst/>
                <a:latin typeface="affogatomain"/>
              </a:rPr>
              <a:t>La</a:t>
            </a:r>
            <a:r>
              <a:rPr lang="fr-FR" sz="2400" b="1" i="0" dirty="0">
                <a:solidFill>
                  <a:srgbClr val="3E3D40"/>
                </a:solidFill>
                <a:effectLst/>
                <a:latin typeface="affogatomain"/>
              </a:rPr>
              <a:t> formation post-permis </a:t>
            </a:r>
            <a:r>
              <a:rPr lang="fr-FR" sz="2400" b="0" i="0" dirty="0">
                <a:solidFill>
                  <a:srgbClr val="3E3D40"/>
                </a:solidFill>
                <a:effectLst/>
                <a:latin typeface="affogatomain"/>
              </a:rPr>
              <a:t>permet « une </a:t>
            </a:r>
            <a:r>
              <a:rPr lang="fr-FR" sz="2400" b="1" i="0" dirty="0">
                <a:solidFill>
                  <a:srgbClr val="3E3D40"/>
                </a:solidFill>
                <a:effectLst/>
                <a:latin typeface="affogatomain"/>
              </a:rPr>
              <a:t>réduction de la période probatoire »</a:t>
            </a:r>
            <a:r>
              <a:rPr lang="fr-FR" sz="2400" b="0" i="0" dirty="0">
                <a:solidFill>
                  <a:srgbClr val="3E3D40"/>
                </a:solidFill>
                <a:effectLst/>
                <a:latin typeface="affogatomain"/>
              </a:rPr>
              <a:t>.</a:t>
            </a:r>
          </a:p>
          <a:p>
            <a:pPr algn="just"/>
            <a:r>
              <a:rPr lang="fr-FR" sz="2400" dirty="0">
                <a:solidFill>
                  <a:srgbClr val="3E3D40"/>
                </a:solidFill>
                <a:latin typeface="affogatomain"/>
              </a:rPr>
              <a:t>Cible </a:t>
            </a:r>
            <a:r>
              <a:rPr lang="fr-FR" sz="2400" b="0" i="0" dirty="0">
                <a:solidFill>
                  <a:srgbClr val="3E3D40"/>
                </a:solidFill>
                <a:effectLst/>
                <a:latin typeface="affogatomain"/>
              </a:rPr>
              <a:t>: les </a:t>
            </a:r>
            <a:r>
              <a:rPr lang="fr-FR" sz="2400" b="1" i="0" dirty="0">
                <a:solidFill>
                  <a:srgbClr val="3E3D40"/>
                </a:solidFill>
                <a:effectLst/>
                <a:latin typeface="affogatomain"/>
              </a:rPr>
              <a:t>titulaires d’un 1er permis de conduire automobile ou moto</a:t>
            </a:r>
            <a:r>
              <a:rPr lang="fr-FR" sz="2400" b="0" i="0" dirty="0">
                <a:solidFill>
                  <a:srgbClr val="3E3D40"/>
                </a:solidFill>
                <a:effectLst/>
                <a:latin typeface="affogatomain"/>
              </a:rPr>
              <a:t> ayant </a:t>
            </a:r>
            <a:r>
              <a:rPr lang="fr-FR" sz="2400" b="1" i="0" dirty="0">
                <a:solidFill>
                  <a:srgbClr val="3E3D40"/>
                </a:solidFill>
                <a:effectLst/>
                <a:latin typeface="affogatomain"/>
              </a:rPr>
              <a:t>obtenu leur permis depuis au moins 6 mois et 12 mois maximum,</a:t>
            </a:r>
            <a:r>
              <a:rPr lang="fr-FR" sz="2400" b="0" i="0" dirty="0">
                <a:solidFill>
                  <a:srgbClr val="3E3D40"/>
                </a:solidFill>
                <a:effectLst/>
                <a:latin typeface="affogatomain"/>
              </a:rPr>
              <a:t> sans avoir commis </a:t>
            </a:r>
            <a:r>
              <a:rPr lang="fr-FR" sz="2400" dirty="0">
                <a:solidFill>
                  <a:srgbClr val="3E3D40"/>
                </a:solidFill>
                <a:latin typeface="affogatomain"/>
              </a:rPr>
              <a:t>d’</a:t>
            </a:r>
            <a:r>
              <a:rPr lang="fr-FR" sz="2400" b="0" i="0" dirty="0">
                <a:solidFill>
                  <a:srgbClr val="3E3D40"/>
                </a:solidFill>
                <a:effectLst/>
                <a:latin typeface="affogatomain"/>
              </a:rPr>
              <a:t>infraction </a:t>
            </a:r>
            <a:r>
              <a:rPr lang="fr-FR" sz="2400" dirty="0">
                <a:solidFill>
                  <a:srgbClr val="3E3D40"/>
                </a:solidFill>
                <a:latin typeface="affogatomain"/>
              </a:rPr>
              <a:t>donnant lieu à un retrait de point.</a:t>
            </a:r>
          </a:p>
          <a:p>
            <a:pPr algn="just"/>
            <a:endParaRPr lang="fr-FR" sz="1000" b="0" i="0" dirty="0">
              <a:solidFill>
                <a:srgbClr val="3E3D40"/>
              </a:solidFill>
              <a:effectLst/>
              <a:latin typeface="affogatomain"/>
            </a:endParaRPr>
          </a:p>
          <a:p>
            <a:endParaRPr lang="fr-FR" sz="2500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9513" y="281396"/>
            <a:ext cx="2291606" cy="1311694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622300" y="482600"/>
            <a:ext cx="66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1.6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4F19ACA-5977-352E-3F8F-D70702F68B47}"/>
              </a:ext>
            </a:extLst>
          </p:cNvPr>
          <p:cNvSpPr txBox="1"/>
          <p:nvPr/>
        </p:nvSpPr>
        <p:spPr>
          <a:xfrm>
            <a:off x="8721306" y="5934974"/>
            <a:ext cx="3234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/>
              <a:t>TRAJECTOIRE PERMIS 	                                        TRAJECTOIRE PERMIS </a:t>
            </a:r>
          </a:p>
          <a:p>
            <a:r>
              <a:rPr lang="fr-FR" sz="800"/>
              <a:t>6 Place du Général de Gaulle	108 rue d’Alsace </a:t>
            </a:r>
          </a:p>
          <a:p>
            <a:r>
              <a:rPr lang="fr-FR" sz="800"/>
              <a:t>88000 Epinal 	                                          88150 Thaon </a:t>
            </a:r>
            <a:endParaRPr lang="fr-FR" sz="800" dirty="0"/>
          </a:p>
        </p:txBody>
      </p:sp>
    </p:spTree>
    <p:extLst>
      <p:ext uri="{BB962C8B-B14F-4D97-AF65-F5344CB8AC3E}">
        <p14:creationId xmlns:p14="http://schemas.microsoft.com/office/powerpoint/2010/main" val="3086417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5760716" y="5042263"/>
            <a:ext cx="2338253" cy="16004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2290356" y="5035074"/>
            <a:ext cx="2305590" cy="15022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5760716" y="2253966"/>
            <a:ext cx="2743202" cy="1607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2268582" y="2253966"/>
            <a:ext cx="2416627" cy="1600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4730257" y="584118"/>
            <a:ext cx="2688771" cy="836872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solidFill>
                  <a:schemeClr val="bg1"/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Principes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048000" y="1644834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</a:rPr>
              <a:t>           </a:t>
            </a:r>
            <a:r>
              <a:rPr lang="fr-FR" sz="2200" b="1" u="sng" dirty="0">
                <a:solidFill>
                  <a:srgbClr val="FF0000"/>
                </a:solidFill>
              </a:rPr>
              <a:t>Permis B traditionnel :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307769" y="2253966"/>
            <a:ext cx="429768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u="sng" dirty="0">
                <a:solidFill>
                  <a:schemeClr val="bg1"/>
                </a:solidFill>
              </a:rPr>
              <a:t>Avant la formation: </a:t>
            </a:r>
          </a:p>
          <a:p>
            <a:r>
              <a:rPr lang="fr-FR" sz="2000" dirty="0">
                <a:solidFill>
                  <a:schemeClr val="bg1"/>
                </a:solidFill>
              </a:rPr>
              <a:t>-6 points (départ)</a:t>
            </a:r>
          </a:p>
          <a:p>
            <a:r>
              <a:rPr lang="fr-FR" sz="2000" dirty="0">
                <a:solidFill>
                  <a:schemeClr val="bg1"/>
                </a:solidFill>
              </a:rPr>
              <a:t>-1 an 8 points</a:t>
            </a:r>
          </a:p>
          <a:p>
            <a:r>
              <a:rPr lang="fr-FR" sz="2000" dirty="0">
                <a:solidFill>
                  <a:schemeClr val="bg1"/>
                </a:solidFill>
              </a:rPr>
              <a:t>-2 ans 10 points </a:t>
            </a:r>
          </a:p>
          <a:p>
            <a:r>
              <a:rPr lang="fr-FR" sz="2000" dirty="0">
                <a:solidFill>
                  <a:schemeClr val="bg1"/>
                </a:solidFill>
              </a:rPr>
              <a:t>-3 ans 12 points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5891345" y="2253966"/>
            <a:ext cx="416705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u="sng" dirty="0">
                <a:solidFill>
                  <a:schemeClr val="bg1"/>
                </a:solidFill>
              </a:rPr>
              <a:t>Après la formation:</a:t>
            </a:r>
          </a:p>
          <a:p>
            <a:endParaRPr lang="fr-FR" sz="2000" dirty="0">
              <a:solidFill>
                <a:schemeClr val="bg1"/>
              </a:solidFill>
            </a:endParaRPr>
          </a:p>
          <a:p>
            <a:r>
              <a:rPr lang="fr-FR" sz="2000" dirty="0">
                <a:solidFill>
                  <a:schemeClr val="bg1"/>
                </a:solidFill>
              </a:rPr>
              <a:t>-1 an 10 points </a:t>
            </a:r>
          </a:p>
          <a:p>
            <a:r>
              <a:rPr lang="fr-FR" sz="2000" dirty="0">
                <a:solidFill>
                  <a:schemeClr val="bg1"/>
                </a:solidFill>
              </a:rPr>
              <a:t>-2 ans 12 points </a:t>
            </a:r>
          </a:p>
          <a:p>
            <a:r>
              <a:rPr lang="fr-FR" sz="2000" dirty="0">
                <a:solidFill>
                  <a:schemeClr val="bg1"/>
                </a:solidFill>
              </a:rPr>
              <a:t>Soit 1 année de gagnée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2893418" y="4387532"/>
            <a:ext cx="44740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b="1" dirty="0">
                <a:solidFill>
                  <a:srgbClr val="FF0000"/>
                </a:solidFill>
              </a:rPr>
              <a:t>             </a:t>
            </a:r>
            <a:r>
              <a:rPr lang="fr-FR" sz="2200" b="1" u="sng" dirty="0">
                <a:solidFill>
                  <a:srgbClr val="FF0000"/>
                </a:solidFill>
              </a:rPr>
              <a:t>Conduite accompagnée :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2268582" y="5014585"/>
            <a:ext cx="322652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u="sng" dirty="0">
                <a:solidFill>
                  <a:schemeClr val="bg1"/>
                </a:solidFill>
              </a:rPr>
              <a:t>Avant la formation: </a:t>
            </a:r>
          </a:p>
          <a:p>
            <a:r>
              <a:rPr lang="fr-FR" sz="2000" dirty="0">
                <a:solidFill>
                  <a:schemeClr val="bg1"/>
                </a:solidFill>
              </a:rPr>
              <a:t>-6 points (départ)</a:t>
            </a:r>
          </a:p>
          <a:p>
            <a:r>
              <a:rPr lang="fr-FR" sz="2000" dirty="0">
                <a:solidFill>
                  <a:schemeClr val="bg1"/>
                </a:solidFill>
              </a:rPr>
              <a:t>-1 an 9 points</a:t>
            </a:r>
          </a:p>
          <a:p>
            <a:r>
              <a:rPr lang="fr-FR" sz="2000" dirty="0">
                <a:solidFill>
                  <a:schemeClr val="bg1"/>
                </a:solidFill>
              </a:rPr>
              <a:t>-2 ans 12 points</a:t>
            </a:r>
          </a:p>
          <a:p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5760716" y="5042263"/>
            <a:ext cx="323958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>
                <a:solidFill>
                  <a:schemeClr val="bg1"/>
                </a:solidFill>
              </a:rPr>
              <a:t>Après la formation:</a:t>
            </a:r>
          </a:p>
          <a:p>
            <a:r>
              <a:rPr lang="fr-FR" dirty="0">
                <a:solidFill>
                  <a:schemeClr val="bg1"/>
                </a:solidFill>
              </a:rPr>
              <a:t> </a:t>
            </a:r>
          </a:p>
          <a:p>
            <a:r>
              <a:rPr lang="fr-FR" dirty="0">
                <a:solidFill>
                  <a:schemeClr val="bg1"/>
                </a:solidFill>
              </a:rPr>
              <a:t>- 1 an 9 points </a:t>
            </a:r>
          </a:p>
          <a:p>
            <a:r>
              <a:rPr lang="fr-FR" dirty="0">
                <a:solidFill>
                  <a:schemeClr val="bg1"/>
                </a:solidFill>
              </a:rPr>
              <a:t>- 18 mois 12 points </a:t>
            </a:r>
          </a:p>
          <a:p>
            <a:r>
              <a:rPr lang="fr-FR" dirty="0">
                <a:solidFill>
                  <a:schemeClr val="bg1"/>
                </a:solidFill>
              </a:rPr>
              <a:t>Soit 6 mois de gagnés</a:t>
            </a:r>
          </a:p>
          <a:p>
            <a:endParaRPr lang="fr-FR" dirty="0"/>
          </a:p>
        </p:txBody>
      </p:sp>
      <p:sp>
        <p:nvSpPr>
          <p:cNvPr id="19" name="Flèche droite 18"/>
          <p:cNvSpPr/>
          <p:nvPr/>
        </p:nvSpPr>
        <p:spPr>
          <a:xfrm>
            <a:off x="4838700" y="2857500"/>
            <a:ext cx="723900" cy="3937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Flèche droite 19"/>
          <p:cNvSpPr/>
          <p:nvPr/>
        </p:nvSpPr>
        <p:spPr>
          <a:xfrm>
            <a:off x="4691739" y="5602270"/>
            <a:ext cx="877391" cy="4804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6BF4D25-47E7-C18D-EFDC-469E3CBC65CF}"/>
              </a:ext>
            </a:extLst>
          </p:cNvPr>
          <p:cNvSpPr txBox="1"/>
          <p:nvPr/>
        </p:nvSpPr>
        <p:spPr>
          <a:xfrm>
            <a:off x="8926716" y="4354717"/>
            <a:ext cx="31243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TRAJECTOIRE PERMIS 	                                        TRAJECTOIRE PERMIS </a:t>
            </a:r>
          </a:p>
          <a:p>
            <a:r>
              <a:rPr lang="fr-FR" sz="800" dirty="0"/>
              <a:t>6 Place du Général de Gaulle	108 rue d’Alsace </a:t>
            </a:r>
          </a:p>
          <a:p>
            <a:r>
              <a:rPr lang="fr-FR" sz="800" dirty="0"/>
              <a:t>88000 Epinal 	                                          88150 Thaon 	</a:t>
            </a:r>
          </a:p>
        </p:txBody>
      </p:sp>
    </p:spTree>
    <p:extLst>
      <p:ext uri="{BB962C8B-B14F-4D97-AF65-F5344CB8AC3E}">
        <p14:creationId xmlns:p14="http://schemas.microsoft.com/office/powerpoint/2010/main" val="3080544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3069771" y="295022"/>
            <a:ext cx="6152606" cy="9504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8640" y="129736"/>
            <a:ext cx="10515600" cy="1325563"/>
          </a:xfrm>
        </p:spPr>
        <p:txBody>
          <a:bodyPr/>
          <a:lstStyle/>
          <a:p>
            <a:pPr algn="ctr"/>
            <a:r>
              <a:rPr lang="fr-FR" dirty="0">
                <a:solidFill>
                  <a:schemeClr val="bg1"/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PROGRAMME 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1226333" y="1724513"/>
            <a:ext cx="100475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Présentation de la formation</a:t>
            </a:r>
          </a:p>
        </p:txBody>
      </p:sp>
      <p:sp>
        <p:nvSpPr>
          <p:cNvPr id="5" name="Flèche droite 4"/>
          <p:cNvSpPr/>
          <p:nvPr/>
        </p:nvSpPr>
        <p:spPr>
          <a:xfrm>
            <a:off x="629362" y="1785679"/>
            <a:ext cx="418011" cy="2351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1186472" y="2160737"/>
            <a:ext cx="90003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Questionnaire d’entrée en formation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226333" y="2648870"/>
            <a:ext cx="45001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Constitution du groupe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208425" y="3206573"/>
            <a:ext cx="53104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Traitement du questionnaire d’auto-évaluation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155016" y="5555318"/>
            <a:ext cx="611341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Choix de la mobilité</a:t>
            </a:r>
          </a:p>
          <a:p>
            <a:endParaRPr lang="fr-FR" sz="1000" dirty="0"/>
          </a:p>
          <a:p>
            <a:r>
              <a:rPr lang="fr-FR" sz="2000" dirty="0"/>
              <a:t>Bilan avec engagement</a:t>
            </a:r>
          </a:p>
        </p:txBody>
      </p:sp>
      <p:sp>
        <p:nvSpPr>
          <p:cNvPr id="11" name="Flèche droite 10"/>
          <p:cNvSpPr/>
          <p:nvPr/>
        </p:nvSpPr>
        <p:spPr>
          <a:xfrm>
            <a:off x="629359" y="2254356"/>
            <a:ext cx="418011" cy="2351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lèche droite 11"/>
          <p:cNvSpPr/>
          <p:nvPr/>
        </p:nvSpPr>
        <p:spPr>
          <a:xfrm>
            <a:off x="623644" y="2768054"/>
            <a:ext cx="418011" cy="2351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lèche droite 12"/>
          <p:cNvSpPr/>
          <p:nvPr/>
        </p:nvSpPr>
        <p:spPr>
          <a:xfrm>
            <a:off x="623644" y="3335521"/>
            <a:ext cx="418011" cy="2351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èche droite 13"/>
          <p:cNvSpPr/>
          <p:nvPr/>
        </p:nvSpPr>
        <p:spPr>
          <a:xfrm>
            <a:off x="636543" y="5241769"/>
            <a:ext cx="418011" cy="235132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325" y="243194"/>
            <a:ext cx="1406097" cy="804837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4499" y="2393837"/>
            <a:ext cx="3970754" cy="2641978"/>
          </a:xfrm>
          <a:prstGeom prst="rect">
            <a:avLst/>
          </a:prstGeom>
        </p:spPr>
      </p:pic>
      <p:sp>
        <p:nvSpPr>
          <p:cNvPr id="17" name="Flèche droite 12">
            <a:extLst>
              <a:ext uri="{FF2B5EF4-FFF2-40B4-BE49-F238E27FC236}">
                <a16:creationId xmlns:a16="http://schemas.microsoft.com/office/drawing/2014/main" id="{998FC629-8CC9-FDF2-6B0E-5211308CA78E}"/>
              </a:ext>
            </a:extLst>
          </p:cNvPr>
          <p:cNvSpPr/>
          <p:nvPr/>
        </p:nvSpPr>
        <p:spPr>
          <a:xfrm>
            <a:off x="610977" y="3833921"/>
            <a:ext cx="418011" cy="2351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Flèche droite 12">
            <a:extLst>
              <a:ext uri="{FF2B5EF4-FFF2-40B4-BE49-F238E27FC236}">
                <a16:creationId xmlns:a16="http://schemas.microsoft.com/office/drawing/2014/main" id="{76EDD4BF-56D2-0D7A-F654-519560FCC404}"/>
              </a:ext>
            </a:extLst>
          </p:cNvPr>
          <p:cNvSpPr/>
          <p:nvPr/>
        </p:nvSpPr>
        <p:spPr>
          <a:xfrm>
            <a:off x="630919" y="4291603"/>
            <a:ext cx="418011" cy="2351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6DECC1D-D8C8-0989-BD6A-B49A977D1F36}"/>
              </a:ext>
            </a:extLst>
          </p:cNvPr>
          <p:cNvSpPr txBox="1"/>
          <p:nvPr/>
        </p:nvSpPr>
        <p:spPr>
          <a:xfrm>
            <a:off x="1155015" y="3678768"/>
            <a:ext cx="57075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Perception des risques dans la conduite automobile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ACF720F-50F7-4F1F-5B88-0549FB3B3323}"/>
              </a:ext>
            </a:extLst>
          </p:cNvPr>
          <p:cNvSpPr txBox="1"/>
          <p:nvPr/>
        </p:nvSpPr>
        <p:spPr>
          <a:xfrm>
            <a:off x="1155016" y="4150963"/>
            <a:ext cx="45001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Situations complexes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D574C2DF-7ACF-3767-34E6-D1D3E0ADF1D9}"/>
              </a:ext>
            </a:extLst>
          </p:cNvPr>
          <p:cNvSpPr txBox="1"/>
          <p:nvPr/>
        </p:nvSpPr>
        <p:spPr>
          <a:xfrm>
            <a:off x="1155018" y="5072770"/>
            <a:ext cx="57075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Mobilité et thématiques caractéristiques des jeunes</a:t>
            </a:r>
          </a:p>
        </p:txBody>
      </p:sp>
      <p:sp>
        <p:nvSpPr>
          <p:cNvPr id="23" name="Flèche droite 13">
            <a:extLst>
              <a:ext uri="{FF2B5EF4-FFF2-40B4-BE49-F238E27FC236}">
                <a16:creationId xmlns:a16="http://schemas.microsoft.com/office/drawing/2014/main" id="{951BF586-9817-F1EE-DBA6-912AB0883B51}"/>
              </a:ext>
            </a:extLst>
          </p:cNvPr>
          <p:cNvSpPr/>
          <p:nvPr/>
        </p:nvSpPr>
        <p:spPr>
          <a:xfrm>
            <a:off x="630919" y="5674441"/>
            <a:ext cx="418011" cy="235132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Flèche droite 13">
            <a:extLst>
              <a:ext uri="{FF2B5EF4-FFF2-40B4-BE49-F238E27FC236}">
                <a16:creationId xmlns:a16="http://schemas.microsoft.com/office/drawing/2014/main" id="{AFD13F9D-F9E7-0F44-CC09-FF05492A46F6}"/>
              </a:ext>
            </a:extLst>
          </p:cNvPr>
          <p:cNvSpPr/>
          <p:nvPr/>
        </p:nvSpPr>
        <p:spPr>
          <a:xfrm>
            <a:off x="630919" y="6132123"/>
            <a:ext cx="418011" cy="235132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675395ED-2644-2418-3E45-C2F92D4F1E0E}"/>
              </a:ext>
            </a:extLst>
          </p:cNvPr>
          <p:cNvSpPr txBox="1"/>
          <p:nvPr/>
        </p:nvSpPr>
        <p:spPr>
          <a:xfrm>
            <a:off x="516748" y="1360801"/>
            <a:ext cx="1276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MATIN 4H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F82371E1-5FA6-CFE4-01C4-FEB18EA24D46}"/>
              </a:ext>
            </a:extLst>
          </p:cNvPr>
          <p:cNvSpPr txBox="1"/>
          <p:nvPr/>
        </p:nvSpPr>
        <p:spPr>
          <a:xfrm>
            <a:off x="516747" y="4726190"/>
            <a:ext cx="18371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APRES MIDI 3H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07C89C1-FFF3-65D9-12F3-D00CF74D1BB1}"/>
              </a:ext>
            </a:extLst>
          </p:cNvPr>
          <p:cNvSpPr txBox="1"/>
          <p:nvPr/>
        </p:nvSpPr>
        <p:spPr>
          <a:xfrm>
            <a:off x="7962181" y="5658928"/>
            <a:ext cx="39854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/>
              <a:t>TRAJECTOIRE PERMIS 	                                        TRAJECTOIRE PERMIS </a:t>
            </a:r>
          </a:p>
          <a:p>
            <a:r>
              <a:rPr lang="fr-FR" sz="800"/>
              <a:t>6 Place du Général de Gaulle	108 rue d’Alsace </a:t>
            </a:r>
          </a:p>
          <a:p>
            <a:r>
              <a:rPr lang="fr-FR" sz="800"/>
              <a:t>88000 Epinal 	                                          88150 Thaon </a:t>
            </a:r>
            <a:endParaRPr lang="fr-FR" sz="800" dirty="0"/>
          </a:p>
        </p:txBody>
      </p:sp>
    </p:spTree>
    <p:extLst>
      <p:ext uri="{BB962C8B-B14F-4D97-AF65-F5344CB8AC3E}">
        <p14:creationId xmlns:p14="http://schemas.microsoft.com/office/powerpoint/2010/main" val="360744217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263</Words>
  <Application>Microsoft Office PowerPoint</Application>
  <PresentationFormat>Grand écran</PresentationFormat>
  <Paragraphs>50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affogatomain</vt:lpstr>
      <vt:lpstr>Arial</vt:lpstr>
      <vt:lpstr>Calibri</vt:lpstr>
      <vt:lpstr>Calibri Light</vt:lpstr>
      <vt:lpstr>Gadugi</vt:lpstr>
      <vt:lpstr>Thème Office</vt:lpstr>
      <vt:lpstr>Présentation PowerPoint</vt:lpstr>
      <vt:lpstr>Principes</vt:lpstr>
      <vt:lpstr>PROGRAMME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Johann</dc:creator>
  <cp:lastModifiedBy>METTLER ADELINE</cp:lastModifiedBy>
  <cp:revision>30</cp:revision>
  <cp:lastPrinted>2022-01-17T16:57:55Z</cp:lastPrinted>
  <dcterms:created xsi:type="dcterms:W3CDTF">2022-01-13T16:26:47Z</dcterms:created>
  <dcterms:modified xsi:type="dcterms:W3CDTF">2026-06-25T15:14:31Z</dcterms:modified>
</cp:coreProperties>
</file>